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30" r:id="rId2"/>
    <p:sldId id="391" r:id="rId3"/>
    <p:sldId id="460" r:id="rId4"/>
    <p:sldId id="462" r:id="rId5"/>
    <p:sldId id="461" r:id="rId6"/>
    <p:sldId id="470" r:id="rId7"/>
    <p:sldId id="468" r:id="rId8"/>
    <p:sldId id="463" r:id="rId9"/>
    <p:sldId id="467" r:id="rId10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3"/>
    <a:srgbClr val="7AB800"/>
    <a:srgbClr val="000099"/>
    <a:srgbClr val="FF9900"/>
    <a:srgbClr val="FFCC66"/>
    <a:srgbClr val="66CCFF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72" autoAdjust="0"/>
    <p:restoredTop sz="84114" autoAdjust="0"/>
  </p:normalViewPr>
  <p:slideViewPr>
    <p:cSldViewPr>
      <p:cViewPr varScale="1">
        <p:scale>
          <a:sx n="75" d="100"/>
          <a:sy n="75" d="100"/>
        </p:scale>
        <p:origin x="167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0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32" y="0"/>
            <a:ext cx="2945660" cy="4960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959"/>
            <a:ext cx="2945660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32" y="9428959"/>
            <a:ext cx="2945660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D1C88636-CE35-45A9-8779-2B61A55EF9F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8560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60" cy="4960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32" y="0"/>
            <a:ext cx="2945660" cy="4960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273"/>
            <a:ext cx="5438140" cy="44664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75" tIns="45638" rIns="91275" bIns="45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959"/>
            <a:ext cx="2945660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32" y="9428959"/>
            <a:ext cx="2945660" cy="496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275" tIns="45638" rIns="91275" bIns="45638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cs typeface="+mn-cs"/>
              </a:defRPr>
            </a:lvl1pPr>
          </a:lstStyle>
          <a:p>
            <a:pPr>
              <a:defRPr/>
            </a:pPr>
            <a:fld id="{0391B57A-95EF-466A-B56F-A73816ADF86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60361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9698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/>
          </a:p>
        </p:txBody>
      </p:sp>
      <p:sp>
        <p:nvSpPr>
          <p:cNvPr id="2969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053E631-9EDB-4351-B643-FC1B085B0642}" type="slidenum">
              <a:rPr lang="nl-NL" smtClean="0">
                <a:cs typeface="Arial" charset="0"/>
              </a:rPr>
              <a:pPr/>
              <a:t>1</a:t>
            </a:fld>
            <a:endParaRPr lang="nl-N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093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NL" dirty="0">
                <a:solidFill>
                  <a:srgbClr val="005293"/>
                </a:solidFill>
              </a:rPr>
              <a:t>Onafhankelijke intermediair </a:t>
            </a:r>
            <a:r>
              <a:rPr lang="nl-NL" dirty="0">
                <a:solidFill>
                  <a:srgbClr val="005293"/>
                </a:solidFill>
                <a:cs typeface="Arial" charset="0"/>
              </a:rPr>
              <a:t>tussen </a:t>
            </a:r>
            <a:br>
              <a:rPr lang="nl-NL" dirty="0">
                <a:solidFill>
                  <a:srgbClr val="005293"/>
                </a:solidFill>
                <a:cs typeface="Arial" charset="0"/>
              </a:rPr>
            </a:br>
            <a:r>
              <a:rPr lang="nl-NL" dirty="0">
                <a:solidFill>
                  <a:srgbClr val="005293"/>
                </a:solidFill>
                <a:cs typeface="Arial" charset="0"/>
              </a:rPr>
              <a:t>overheid, onderwijs, bedrijven, </a:t>
            </a:r>
            <a:br>
              <a:rPr lang="nl-NL" dirty="0">
                <a:solidFill>
                  <a:srgbClr val="005293"/>
                </a:solidFill>
                <a:cs typeface="Arial" charset="0"/>
              </a:rPr>
            </a:br>
            <a:r>
              <a:rPr lang="nl-NL" dirty="0">
                <a:solidFill>
                  <a:srgbClr val="005293"/>
                </a:solidFill>
                <a:cs typeface="Arial" charset="0"/>
              </a:rPr>
              <a:t>werkenden en werkzoekenden</a:t>
            </a:r>
          </a:p>
          <a:p>
            <a:pPr eaLnBrk="1" hangingPunct="1">
              <a:lnSpc>
                <a:spcPct val="90000"/>
              </a:lnSpc>
            </a:pPr>
            <a:r>
              <a:rPr lang="nl-NL" dirty="0">
                <a:solidFill>
                  <a:srgbClr val="005293"/>
                </a:solidFill>
                <a:cs typeface="Arial" charset="0"/>
              </a:rPr>
              <a:t>Gecoördineerde complementaire onderwijs/ arbeidsmarktaanpak</a:t>
            </a:r>
          </a:p>
          <a:p>
            <a:pPr eaLnBrk="1" hangingPunct="1"/>
            <a:endParaRPr lang="nl-NL" dirty="0"/>
          </a:p>
        </p:txBody>
      </p:sp>
      <p:sp>
        <p:nvSpPr>
          <p:cNvPr id="4505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EE4E2F-7E85-4E39-AB74-4D3C2E680A8F}" type="slidenum">
              <a:rPr lang="nl-NL" smtClean="0">
                <a:cs typeface="Arial" charset="0"/>
              </a:rPr>
              <a:pPr/>
              <a:t>2</a:t>
            </a:fld>
            <a:endParaRPr lang="nl-N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77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dirty="0"/>
          </a:p>
        </p:txBody>
      </p:sp>
      <p:sp>
        <p:nvSpPr>
          <p:cNvPr id="4505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EE4E2F-7E85-4E39-AB74-4D3C2E680A8F}" type="slidenum">
              <a:rPr lang="nl-NL" smtClean="0">
                <a:cs typeface="Arial" charset="0"/>
              </a:rPr>
              <a:pPr/>
              <a:t>3</a:t>
            </a:fld>
            <a:endParaRPr lang="nl-N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722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dirty="0"/>
          </a:p>
        </p:txBody>
      </p:sp>
      <p:sp>
        <p:nvSpPr>
          <p:cNvPr id="4505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EE4E2F-7E85-4E39-AB74-4D3C2E680A8F}" type="slidenum">
              <a:rPr lang="nl-NL" smtClean="0">
                <a:cs typeface="Arial" charset="0"/>
              </a:rPr>
              <a:pPr/>
              <a:t>4</a:t>
            </a:fld>
            <a:endParaRPr lang="nl-N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31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dirty="0"/>
          </a:p>
        </p:txBody>
      </p:sp>
      <p:sp>
        <p:nvSpPr>
          <p:cNvPr id="4505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EE4E2F-7E85-4E39-AB74-4D3C2E680A8F}" type="slidenum">
              <a:rPr lang="nl-NL" smtClean="0">
                <a:cs typeface="Arial" charset="0"/>
              </a:rPr>
              <a:pPr/>
              <a:t>5</a:t>
            </a:fld>
            <a:endParaRPr lang="nl-N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478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sz="1200" kern="120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</a:t>
            </a:r>
            <a:endParaRPr lang="nl-NL" dirty="0"/>
          </a:p>
        </p:txBody>
      </p:sp>
      <p:sp>
        <p:nvSpPr>
          <p:cNvPr id="4505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EE4E2F-7E85-4E39-AB74-4D3C2E680A8F}" type="slidenum">
              <a:rPr lang="nl-NL" smtClean="0">
                <a:cs typeface="Arial" charset="0"/>
              </a:rPr>
              <a:pPr/>
              <a:t>6</a:t>
            </a:fld>
            <a:endParaRPr lang="nl-N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487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nl-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In het totaal hebben 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66 </a:t>
            </a:r>
            <a:r>
              <a:rPr lang="nl-NL" sz="1200" b="1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HARRIE’s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de training gevolgd. De deelnemers werken bij </a:t>
            </a:r>
            <a:r>
              <a:rPr lang="nl-NL" sz="1200" b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47 werkgevers.</a:t>
            </a:r>
            <a:r>
              <a:rPr lang="nl-NL" sz="1200" b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br>
              <a:rPr lang="nl-NL" sz="1200" b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nl-NL" sz="1200" b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+ 12 1</a:t>
            </a:r>
            <a:r>
              <a:rPr lang="nl-NL" sz="1200" b="1" kern="1200" baseline="300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</a:t>
            </a:r>
            <a:r>
              <a:rPr lang="nl-NL" sz="1200" b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groep 2019</a:t>
            </a:r>
            <a:endParaRPr lang="nl-NL" dirty="0"/>
          </a:p>
        </p:txBody>
      </p:sp>
      <p:sp>
        <p:nvSpPr>
          <p:cNvPr id="4505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EE4E2F-7E85-4E39-AB74-4D3C2E680A8F}" type="slidenum">
              <a:rPr lang="nl-NL" smtClean="0">
                <a:cs typeface="Arial" charset="0"/>
              </a:rPr>
              <a:pPr/>
              <a:t>7</a:t>
            </a:fld>
            <a:endParaRPr lang="nl-N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343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dirty="0"/>
          </a:p>
        </p:txBody>
      </p:sp>
      <p:sp>
        <p:nvSpPr>
          <p:cNvPr id="4505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EE4E2F-7E85-4E39-AB74-4D3C2E680A8F}" type="slidenum">
              <a:rPr lang="nl-NL" smtClean="0">
                <a:cs typeface="Arial" charset="0"/>
              </a:rPr>
              <a:pPr/>
              <a:t>8</a:t>
            </a:fld>
            <a:endParaRPr lang="nl-N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3695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5058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nl-NL" dirty="0"/>
          </a:p>
        </p:txBody>
      </p:sp>
      <p:sp>
        <p:nvSpPr>
          <p:cNvPr id="45059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EEE4E2F-7E85-4E39-AB74-4D3C2E680A8F}" type="slidenum">
              <a:rPr lang="nl-NL" smtClean="0">
                <a:cs typeface="Arial" charset="0"/>
              </a:rPr>
              <a:pPr/>
              <a:t>9</a:t>
            </a:fld>
            <a:endParaRPr lang="nl-NL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945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C3567-295E-4C57-A735-B7BB1BF353F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E94E8-19CA-4959-8C54-F61F6E2755C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C7B8E-CB8C-4CB2-9B10-5336E16D3E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F1918-98F0-4427-96FD-0FE511E835D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63174-FC07-4254-B2DA-464995ED4FE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3E4C9-FD0A-4F2D-A5C1-CC66740D2F4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7F310-2B78-419C-A18A-E267E12F929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CA8EF-C256-4299-B6A6-F5AC54B43FB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90BEA-642B-4546-9B6B-6684C902DB4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82940-66FD-45A7-8E12-D6D70764D4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D565-84EF-49F7-BB82-A126EA13A57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0C047-405E-42C9-9CD7-F2DB22BD0E7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cs typeface="+mn-cs"/>
              </a:defRPr>
            </a:lvl1pPr>
          </a:lstStyle>
          <a:p>
            <a:pPr>
              <a:defRPr/>
            </a:pPr>
            <a:fld id="{F16B7ECD-EE8B-4DCE-A691-B501D76C238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07950" y="2347912"/>
            <a:ext cx="8928100" cy="374538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>
              <a:defRPr/>
            </a:pPr>
            <a:r>
              <a:rPr lang="nl-NL" sz="4800" dirty="0" smtClean="0">
                <a:solidFill>
                  <a:srgbClr val="005293"/>
                </a:solidFill>
                <a:latin typeface="+mj-lt"/>
                <a:cs typeface="+mn-cs"/>
              </a:rPr>
              <a:t>Workshop </a:t>
            </a:r>
          </a:p>
          <a:p>
            <a:pPr algn="ctr">
              <a:defRPr/>
            </a:pPr>
            <a:r>
              <a:rPr lang="nl-NL" sz="4800" dirty="0" smtClean="0">
                <a:solidFill>
                  <a:srgbClr val="005293"/>
                </a:solidFill>
                <a:latin typeface="+mj-lt"/>
                <a:cs typeface="+mn-cs"/>
              </a:rPr>
              <a:t>‘Met de voetjes van de vloer leren’ </a:t>
            </a:r>
            <a:endParaRPr lang="nl-NL" sz="4800" dirty="0">
              <a:solidFill>
                <a:srgbClr val="000099"/>
              </a:solidFill>
              <a:latin typeface="+mj-lt"/>
              <a:cs typeface="+mn-cs"/>
            </a:endParaRPr>
          </a:p>
        </p:txBody>
      </p:sp>
      <p:sp>
        <p:nvSpPr>
          <p:cNvPr id="28676" name="Rectangle 17"/>
          <p:cNvSpPr>
            <a:spLocks noChangeArrowheads="1"/>
          </p:cNvSpPr>
          <p:nvPr/>
        </p:nvSpPr>
        <p:spPr bwMode="auto">
          <a:xfrm>
            <a:off x="468313" y="4581525"/>
            <a:ext cx="828040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nl-NL" sz="2800" b="0">
                <a:solidFill>
                  <a:schemeClr val="tx2"/>
                </a:solidFill>
              </a:rPr>
              <a:t/>
            </a:r>
            <a:br>
              <a:rPr lang="nl-NL" sz="2800" b="0">
                <a:solidFill>
                  <a:schemeClr val="tx2"/>
                </a:solidFill>
              </a:rPr>
            </a:br>
            <a:endParaRPr lang="nl-NL" sz="2800" b="0">
              <a:solidFill>
                <a:schemeClr val="tx2"/>
              </a:solidFill>
            </a:endParaRPr>
          </a:p>
        </p:txBody>
      </p:sp>
      <p:pic>
        <p:nvPicPr>
          <p:cNvPr id="5" name="Afbeelding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04775"/>
            <a:ext cx="8785225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24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850900"/>
          </a:xfrm>
        </p:spPr>
        <p:txBody>
          <a:bodyPr/>
          <a:lstStyle/>
          <a:p>
            <a:pPr algn="l" eaLnBrk="1" hangingPunct="1"/>
            <a:r>
              <a:rPr lang="nl-NL" sz="4000" b="1" dirty="0" smtClean="0">
                <a:solidFill>
                  <a:srgbClr val="005293"/>
                </a:solidFill>
              </a:rPr>
              <a:t>Programma</a:t>
            </a:r>
            <a:endParaRPr lang="nl-NL" sz="4000" b="1" dirty="0">
              <a:solidFill>
                <a:srgbClr val="005293"/>
              </a:solidFill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8" y="1484784"/>
            <a:ext cx="6660232" cy="53732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nl-NL" sz="2400" dirty="0">
              <a:solidFill>
                <a:srgbClr val="000099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nl-NL" dirty="0" smtClean="0">
                <a:solidFill>
                  <a:srgbClr val="005293"/>
                </a:solidFill>
                <a:cs typeface="Arial" charset="0"/>
              </a:rPr>
              <a:t>Successen delen</a:t>
            </a:r>
          </a:p>
          <a:p>
            <a:pPr eaLnBrk="1" hangingPunct="1">
              <a:lnSpc>
                <a:spcPct val="90000"/>
              </a:lnSpc>
            </a:pPr>
            <a:endParaRPr lang="nl-NL" dirty="0">
              <a:solidFill>
                <a:srgbClr val="005293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nl-NL" dirty="0">
              <a:solidFill>
                <a:srgbClr val="005293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nl-NL" dirty="0">
                <a:solidFill>
                  <a:srgbClr val="005293"/>
                </a:solidFill>
                <a:cs typeface="Arial" charset="0"/>
              </a:rPr>
              <a:t>Kennis </a:t>
            </a:r>
            <a:r>
              <a:rPr lang="nl-NL" dirty="0" smtClean="0">
                <a:solidFill>
                  <a:srgbClr val="005293"/>
                </a:solidFill>
                <a:cs typeface="Arial" charset="0"/>
              </a:rPr>
              <a:t>vergaren rondom pijler ‘Scholing’</a:t>
            </a:r>
            <a:endParaRPr lang="nl-NL" dirty="0">
              <a:solidFill>
                <a:srgbClr val="005293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nl-NL" dirty="0">
              <a:solidFill>
                <a:srgbClr val="005293"/>
              </a:solidFill>
              <a:cs typeface="Arial" charset="0"/>
            </a:endParaRPr>
          </a:p>
        </p:txBody>
      </p:sp>
      <p:pic>
        <p:nvPicPr>
          <p:cNvPr id="4403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38" y="1772816"/>
            <a:ext cx="1008062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8887" y="3013039"/>
            <a:ext cx="9810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Tijdelijke aanduiding voor inhoud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40"/>
            <a:ext cx="1455738" cy="6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83700"/>
            <a:ext cx="1988840" cy="19888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850900"/>
          </a:xfrm>
        </p:spPr>
        <p:txBody>
          <a:bodyPr/>
          <a:lstStyle/>
          <a:p>
            <a:pPr algn="l" eaLnBrk="1" hangingPunct="1"/>
            <a:r>
              <a:rPr lang="nl-NL" sz="4000" b="1" dirty="0" smtClean="0">
                <a:solidFill>
                  <a:srgbClr val="005293"/>
                </a:solidFill>
              </a:rPr>
              <a:t>Welke onderwerpen</a:t>
            </a:r>
            <a:endParaRPr lang="nl-NL" sz="4000" b="1" dirty="0">
              <a:solidFill>
                <a:srgbClr val="005293"/>
              </a:solidFill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35150" y="1484784"/>
            <a:ext cx="7308850" cy="537321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nl-NL" sz="2400" dirty="0">
              <a:solidFill>
                <a:srgbClr val="000099"/>
              </a:solidFill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dirty="0" smtClean="0">
                <a:solidFill>
                  <a:srgbClr val="005293"/>
                </a:solidFill>
                <a:cs typeface="Arial" charset="0"/>
              </a:rPr>
              <a:t>Scholingsbudget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dirty="0" smtClean="0">
                <a:solidFill>
                  <a:srgbClr val="005293"/>
                </a:solidFill>
                <a:cs typeface="Arial" charset="0"/>
              </a:rPr>
              <a:t>Pilot Praktijkleren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dirty="0" err="1" smtClean="0">
                <a:solidFill>
                  <a:srgbClr val="005293"/>
                </a:solidFill>
                <a:cs typeface="Arial" charset="0"/>
              </a:rPr>
              <a:t>Jobcoaching</a:t>
            </a:r>
            <a:r>
              <a:rPr lang="nl-NL" dirty="0" smtClean="0">
                <a:solidFill>
                  <a:srgbClr val="005293"/>
                </a:solidFill>
                <a:cs typeface="Arial" charset="0"/>
              </a:rPr>
              <a:t>/HARRIE®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dirty="0" smtClean="0">
                <a:solidFill>
                  <a:srgbClr val="005293"/>
                </a:solidFill>
                <a:cs typeface="Arial" charset="0"/>
              </a:rPr>
              <a:t>Basisvaardigheden (taal en rekenen)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nl-NL" dirty="0" smtClean="0">
              <a:solidFill>
                <a:srgbClr val="005293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nl-NL" sz="2400" dirty="0" smtClean="0">
              <a:solidFill>
                <a:srgbClr val="005293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sz="2400" dirty="0" smtClean="0">
              <a:solidFill>
                <a:srgbClr val="005293"/>
              </a:solidFill>
              <a:cs typeface="Arial" charset="0"/>
            </a:endParaRPr>
          </a:p>
        </p:txBody>
      </p:sp>
      <p:pic>
        <p:nvPicPr>
          <p:cNvPr id="8" name="Tijdelijke aanduiding voor inhou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40"/>
            <a:ext cx="1455738" cy="6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83700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26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850900"/>
          </a:xfrm>
        </p:spPr>
        <p:txBody>
          <a:bodyPr/>
          <a:lstStyle/>
          <a:p>
            <a:pPr algn="l" eaLnBrk="1" hangingPunct="1"/>
            <a:r>
              <a:rPr lang="nl-NL" sz="3600" b="1" dirty="0" smtClean="0">
                <a:solidFill>
                  <a:srgbClr val="005293"/>
                </a:solidFill>
              </a:rPr>
              <a:t>Pilot Praktijkleren </a:t>
            </a:r>
            <a:r>
              <a:rPr lang="nl-NL" sz="3600" b="1" dirty="0" err="1" smtClean="0">
                <a:solidFill>
                  <a:srgbClr val="005293"/>
                </a:solidFill>
              </a:rPr>
              <a:t>FactorWerk</a:t>
            </a:r>
            <a:endParaRPr lang="nl-NL" sz="3600" b="1" dirty="0">
              <a:solidFill>
                <a:srgbClr val="005293"/>
              </a:solidFill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484784"/>
            <a:ext cx="7236296" cy="537321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Wat is juist? De pilot is voor;</a:t>
            </a:r>
            <a:endParaRPr lang="nl-NL" sz="2400" dirty="0">
              <a:solidFill>
                <a:srgbClr val="005293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werkzoekenden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en werkenden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zonder startkwalificatie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, voor wie het behalen van een volledig mbo-diploma (incl.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entree-opleiding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) of een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mbo-certificaat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vooralsnog niet haalbaar lijkt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.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VSV, leerlingen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afkomstig van </a:t>
            </a:r>
            <a:r>
              <a:rPr lang="nl-NL" sz="2000" dirty="0" err="1">
                <a:solidFill>
                  <a:srgbClr val="7AB800"/>
                </a:solidFill>
                <a:cs typeface="Arial" charset="0"/>
              </a:rPr>
              <a:t>PrO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 en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VSO,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ISK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leerlingen, Statushouders en werkenden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voor wie praktijkleren met praktijkverklaringen de ‘enige’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manier is om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een bewijs te halen van hun kunnen met civiel effect binnen het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bedrijfsleven.</a:t>
            </a:r>
            <a:endParaRPr lang="nl-NL" sz="2000" dirty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Alle werknemers en werkzoekenden zonder mbo- </a:t>
            </a:r>
            <a:br>
              <a:rPr lang="nl-NL" sz="2000" dirty="0" smtClean="0">
                <a:solidFill>
                  <a:srgbClr val="7AB800"/>
                </a:solidFill>
                <a:cs typeface="Arial" charset="0"/>
              </a:rPr>
            </a:b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diploma of certificaat.</a:t>
            </a:r>
            <a:endParaRPr lang="nl-NL" sz="2000" dirty="0">
              <a:solidFill>
                <a:srgbClr val="7AB800"/>
              </a:solidFill>
              <a:cs typeface="Arial" charset="0"/>
            </a:endParaRPr>
          </a:p>
        </p:txBody>
      </p:sp>
      <p:pic>
        <p:nvPicPr>
          <p:cNvPr id="8" name="Tijdelijke aanduiding voor inhou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40"/>
            <a:ext cx="1455738" cy="6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83700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549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850900"/>
          </a:xfrm>
        </p:spPr>
        <p:txBody>
          <a:bodyPr/>
          <a:lstStyle/>
          <a:p>
            <a:pPr algn="l" eaLnBrk="1" hangingPunct="1"/>
            <a:r>
              <a:rPr lang="nl-NL" sz="4000" b="1" dirty="0" smtClean="0">
                <a:solidFill>
                  <a:srgbClr val="005293"/>
                </a:solidFill>
              </a:rPr>
              <a:t>Scholingsbudget</a:t>
            </a:r>
            <a:endParaRPr lang="nl-NL" sz="4000" b="1" dirty="0">
              <a:solidFill>
                <a:srgbClr val="005293"/>
              </a:solidFill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484784"/>
            <a:ext cx="7236296" cy="537321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NL" sz="2400" dirty="0">
                <a:solidFill>
                  <a:srgbClr val="000099"/>
                </a:solidFill>
              </a:rPr>
              <a:t>B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ij </a:t>
            </a:r>
            <a:r>
              <a:rPr lang="nl-NL" sz="2400" dirty="0">
                <a:solidFill>
                  <a:srgbClr val="005293"/>
                </a:solidFill>
                <a:cs typeface="Arial" charset="0"/>
              </a:rPr>
              <a:t>plaatsing 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moet </a:t>
            </a:r>
            <a:r>
              <a:rPr lang="nl-NL" sz="2400" dirty="0">
                <a:solidFill>
                  <a:srgbClr val="005293"/>
                </a:solidFill>
                <a:cs typeface="Arial" charset="0"/>
              </a:rPr>
              <a:t>een 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uitkeringsgerechtigde </a:t>
            </a:r>
            <a:r>
              <a:rPr lang="nl-NL" sz="2400" dirty="0">
                <a:solidFill>
                  <a:srgbClr val="005293"/>
                </a:solidFill>
                <a:cs typeface="Arial" charset="0"/>
              </a:rPr>
              <a:t>kandidaat een scholingsbudget 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meekrijgen!</a:t>
            </a:r>
            <a:endParaRPr lang="nl-NL" sz="2400" dirty="0">
              <a:solidFill>
                <a:srgbClr val="005293"/>
              </a:solidFill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nl-NL" sz="2400" dirty="0">
              <a:solidFill>
                <a:srgbClr val="005293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400" dirty="0">
                <a:solidFill>
                  <a:srgbClr val="7AB800"/>
                </a:solidFill>
                <a:cs typeface="Arial" charset="0"/>
              </a:rPr>
              <a:t>V</a:t>
            </a:r>
            <a:r>
              <a:rPr lang="nl-NL" sz="2400" dirty="0" smtClean="0">
                <a:solidFill>
                  <a:srgbClr val="7AB800"/>
                </a:solidFill>
                <a:cs typeface="Arial" charset="0"/>
              </a:rPr>
              <a:t>raag en aanbod sluiten in deze markt niet op elkaar aan, dus kandidaten moeten een scholingsbudget meekrijgen van de uitkeringsorganisatie.</a:t>
            </a:r>
            <a:endParaRPr lang="nl-NL" sz="2400" dirty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400" dirty="0" smtClean="0">
                <a:solidFill>
                  <a:srgbClr val="7AB800"/>
                </a:solidFill>
                <a:cs typeface="Arial" charset="0"/>
              </a:rPr>
              <a:t>Werkgevers en werknemers moeten zelf scholingsbudget regelen.  </a:t>
            </a:r>
            <a:endParaRPr lang="nl-NL" sz="2400" dirty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400" dirty="0" smtClean="0">
                <a:solidFill>
                  <a:srgbClr val="7AB800"/>
                </a:solidFill>
                <a:cs typeface="Arial" charset="0"/>
              </a:rPr>
              <a:t>Anders,….  </a:t>
            </a:r>
            <a:endParaRPr lang="nl-NL" sz="2400" dirty="0">
              <a:solidFill>
                <a:srgbClr val="7AB800"/>
              </a:solidFill>
              <a:cs typeface="Arial" charset="0"/>
            </a:endParaRPr>
          </a:p>
        </p:txBody>
      </p:sp>
      <p:pic>
        <p:nvPicPr>
          <p:cNvPr id="8" name="Tijdelijke aanduiding voor inhou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40"/>
            <a:ext cx="1455738" cy="6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83700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211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1210146"/>
          </a:xfrm>
        </p:spPr>
        <p:txBody>
          <a:bodyPr/>
          <a:lstStyle/>
          <a:p>
            <a:pPr algn="l" eaLnBrk="1" hangingPunct="1"/>
            <a:r>
              <a:rPr lang="nl-NL" sz="3200" b="1" dirty="0" smtClean="0">
                <a:solidFill>
                  <a:srgbClr val="005293"/>
                </a:solidFill>
              </a:rPr>
              <a:t>Job-coaching</a:t>
            </a:r>
            <a:endParaRPr lang="nl-NL" sz="3200" b="1" dirty="0">
              <a:solidFill>
                <a:srgbClr val="005293"/>
              </a:solidFill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340768"/>
            <a:ext cx="7236296" cy="551723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Het is de werkgevers verantwoordelijkheid voor het regelen van goede </a:t>
            </a:r>
            <a:r>
              <a:rPr lang="nl-NL" sz="2400" dirty="0" err="1" smtClean="0">
                <a:solidFill>
                  <a:srgbClr val="005293"/>
                </a:solidFill>
                <a:cs typeface="Arial" charset="0"/>
              </a:rPr>
              <a:t>jobcoaching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 zolang de geplaatste </a:t>
            </a:r>
            <a:r>
              <a:rPr lang="nl-NL" sz="2400" smtClean="0">
                <a:solidFill>
                  <a:srgbClr val="005293"/>
                </a:solidFill>
                <a:cs typeface="Arial" charset="0"/>
              </a:rPr>
              <a:t>uitkeringsgerechtigde coaching 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nodig heeft.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sz="2400" dirty="0" smtClean="0">
              <a:solidFill>
                <a:srgbClr val="005293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Mee eens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endParaRPr lang="nl-NL" sz="2000" dirty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Oneens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endParaRPr lang="nl-NL" sz="2000" dirty="0" smtClean="0">
              <a:solidFill>
                <a:srgbClr val="7AB800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sz="2000" dirty="0">
              <a:solidFill>
                <a:srgbClr val="7AB800"/>
              </a:solidFill>
              <a:cs typeface="Arial" charset="0"/>
            </a:endParaRPr>
          </a:p>
        </p:txBody>
      </p:sp>
      <p:pic>
        <p:nvPicPr>
          <p:cNvPr id="8" name="Tijdelijke aanduiding voor inhou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40"/>
            <a:ext cx="1455738" cy="6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801" y="4877473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33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1210146"/>
          </a:xfrm>
        </p:spPr>
        <p:txBody>
          <a:bodyPr/>
          <a:lstStyle/>
          <a:p>
            <a:pPr algn="l" eaLnBrk="1" hangingPunct="1"/>
            <a:r>
              <a:rPr lang="nl-NL" sz="3200" b="1" dirty="0" smtClean="0">
                <a:solidFill>
                  <a:srgbClr val="005293"/>
                </a:solidFill>
              </a:rPr>
              <a:t>Job-coaching/ HARRIE TRAINING</a:t>
            </a:r>
            <a:endParaRPr lang="nl-NL" sz="3200" b="1" dirty="0">
              <a:solidFill>
                <a:srgbClr val="005293"/>
              </a:solidFill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340768"/>
            <a:ext cx="7236296" cy="551723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In de regio hebben we tot nu toe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XXX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 </a:t>
            </a:r>
            <a:r>
              <a:rPr lang="nl-NL" sz="2400" dirty="0" err="1" smtClean="0">
                <a:solidFill>
                  <a:srgbClr val="005293"/>
                </a:solidFill>
                <a:cs typeface="Arial" charset="0"/>
              </a:rPr>
              <a:t>HARRIE’s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 opgeleid. En vanuit de DOE-agenda is de wens om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XXX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 extra </a:t>
            </a:r>
            <a:r>
              <a:rPr lang="nl-NL" sz="2400" dirty="0" err="1" smtClean="0">
                <a:solidFill>
                  <a:srgbClr val="005293"/>
                </a:solidFill>
                <a:cs typeface="Arial" charset="0"/>
              </a:rPr>
              <a:t>HARRIE’s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 op te leiden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sz="2400" dirty="0" smtClean="0">
              <a:solidFill>
                <a:srgbClr val="005293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49 opgeleide </a:t>
            </a:r>
            <a:r>
              <a:rPr lang="nl-NL" sz="2000" dirty="0" err="1" smtClean="0">
                <a:solidFill>
                  <a:srgbClr val="7AB800"/>
                </a:solidFill>
                <a:cs typeface="Arial" charset="0"/>
              </a:rPr>
              <a:t>HARRIE’s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 , 95 nog op te leiden </a:t>
            </a:r>
            <a:r>
              <a:rPr lang="nl-NL" sz="2000" dirty="0" err="1" smtClean="0">
                <a:solidFill>
                  <a:srgbClr val="7AB800"/>
                </a:solidFill>
                <a:cs typeface="Arial" charset="0"/>
              </a:rPr>
              <a:t>HARRIE’s</a:t>
            </a:r>
            <a:endParaRPr lang="nl-NL" sz="2000" dirty="0" smtClean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endParaRPr lang="nl-NL" sz="2000" dirty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78 opgeleide </a:t>
            </a:r>
            <a:r>
              <a:rPr lang="nl-NL" sz="2000" dirty="0" err="1">
                <a:solidFill>
                  <a:srgbClr val="7AB800"/>
                </a:solidFill>
                <a:cs typeface="Arial" charset="0"/>
              </a:rPr>
              <a:t>HARRIE’s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 ,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120 nog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op te leiden </a:t>
            </a:r>
            <a:r>
              <a:rPr lang="nl-NL" sz="2000" dirty="0" err="1" smtClean="0">
                <a:solidFill>
                  <a:srgbClr val="7AB800"/>
                </a:solidFill>
                <a:cs typeface="Arial" charset="0"/>
              </a:rPr>
              <a:t>HARRIE’s</a:t>
            </a:r>
            <a:endParaRPr lang="nl-NL" sz="2000" dirty="0" smtClean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endParaRPr lang="nl-NL" sz="2000" dirty="0" smtClean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>
                <a:solidFill>
                  <a:srgbClr val="7AB800"/>
                </a:solidFill>
                <a:cs typeface="Arial" charset="0"/>
              </a:rPr>
              <a:t>98 opgeleide </a:t>
            </a:r>
            <a:r>
              <a:rPr lang="nl-NL" sz="2000" dirty="0" err="1">
                <a:solidFill>
                  <a:srgbClr val="7AB800"/>
                </a:solidFill>
                <a:cs typeface="Arial" charset="0"/>
              </a:rPr>
              <a:t>HARRIE’s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 , 150 nog op te leiden </a:t>
            </a:r>
            <a:r>
              <a:rPr lang="nl-NL" sz="2000" dirty="0" err="1">
                <a:solidFill>
                  <a:srgbClr val="7AB800"/>
                </a:solidFill>
                <a:cs typeface="Arial" charset="0"/>
              </a:rPr>
              <a:t>HARRIE’s</a:t>
            </a:r>
            <a:endParaRPr lang="nl-NL" sz="2000" dirty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endParaRPr lang="nl-NL" sz="2000" dirty="0">
              <a:solidFill>
                <a:srgbClr val="7AB800"/>
              </a:solidFill>
              <a:cs typeface="Arial" charset="0"/>
            </a:endParaRPr>
          </a:p>
        </p:txBody>
      </p:sp>
      <p:pic>
        <p:nvPicPr>
          <p:cNvPr id="8" name="Tijdelijke aanduiding voor inhou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40"/>
            <a:ext cx="1455738" cy="6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801" y="4877473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53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1210146"/>
          </a:xfrm>
        </p:spPr>
        <p:txBody>
          <a:bodyPr/>
          <a:lstStyle/>
          <a:p>
            <a:pPr algn="l" eaLnBrk="1" hangingPunct="1"/>
            <a:r>
              <a:rPr lang="nl-NL" sz="3200" b="1" dirty="0" smtClean="0">
                <a:solidFill>
                  <a:srgbClr val="005293"/>
                </a:solidFill>
              </a:rPr>
              <a:t>Basisvaardigheden; taal, rekenen en digitale vaardigheden</a:t>
            </a:r>
            <a:endParaRPr lang="nl-NL" sz="3200" b="1" dirty="0">
              <a:solidFill>
                <a:srgbClr val="005293"/>
              </a:solidFill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340768"/>
            <a:ext cx="7236296" cy="5517232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Inzetten op basisvaardigheden op de werkvloer is belangrijk, omdat;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Bijvoorbeeld 40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procent van de schoonmakers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geen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etiketten op schoonmaakmiddelen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kan lezen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of een takenlijst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af kan vinken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.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Hierdoor ontstaan veel bedrijfsongevallen.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>
                <a:solidFill>
                  <a:srgbClr val="7AB800"/>
                </a:solidFill>
                <a:cs typeface="Arial" charset="0"/>
              </a:rPr>
              <a:t>D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e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‘eenvoudige’ beroepen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steeds ingewikkelder worden,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omdat bijvoorbeeld verplichte rapportages moeten worden gemaakt of zaken digitaal worden vastgelegd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.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UcPeriod"/>
            </a:pP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In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Nederland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zo’n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1,8 miljoen mensen tussen de 16 en 65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moeite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hebben met taal, rekenen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en/of digitale vaardigheden.</a:t>
            </a:r>
            <a:br>
              <a:rPr lang="nl-NL" sz="2000" dirty="0" smtClean="0">
                <a:solidFill>
                  <a:srgbClr val="7AB800"/>
                </a:solidFill>
                <a:cs typeface="Arial" charset="0"/>
              </a:rPr>
            </a:b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Hierdoor zijn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zij minder productief,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vaker ziek,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/>
            </a:r>
            <a:br>
              <a:rPr lang="nl-NL" sz="2000" dirty="0">
                <a:solidFill>
                  <a:srgbClr val="7AB800"/>
                </a:solidFill>
                <a:cs typeface="Arial" charset="0"/>
              </a:rPr>
            </a:b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werken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ze langzamer en maken ze </a:t>
            </a: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/>
            </a:r>
            <a:br>
              <a:rPr lang="nl-NL" sz="2000" dirty="0" smtClean="0">
                <a:solidFill>
                  <a:srgbClr val="7AB800"/>
                </a:solidFill>
                <a:cs typeface="Arial" charset="0"/>
              </a:rPr>
            </a:br>
            <a:r>
              <a:rPr lang="nl-NL" sz="2000" dirty="0" smtClean="0">
                <a:solidFill>
                  <a:srgbClr val="7AB800"/>
                </a:solidFill>
                <a:cs typeface="Arial" charset="0"/>
              </a:rPr>
              <a:t>meer </a:t>
            </a:r>
            <a:r>
              <a:rPr lang="nl-NL" sz="2000" dirty="0">
                <a:solidFill>
                  <a:srgbClr val="7AB800"/>
                </a:solidFill>
                <a:cs typeface="Arial" charset="0"/>
              </a:rPr>
              <a:t>fouten. </a:t>
            </a:r>
          </a:p>
        </p:txBody>
      </p:sp>
      <p:pic>
        <p:nvPicPr>
          <p:cNvPr id="8" name="Tijdelijke aanduiding voor inhou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40"/>
            <a:ext cx="1455738" cy="6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5801" y="4877473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166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74638"/>
            <a:ext cx="6851650" cy="850900"/>
          </a:xfrm>
        </p:spPr>
        <p:txBody>
          <a:bodyPr/>
          <a:lstStyle/>
          <a:p>
            <a:pPr algn="l" eaLnBrk="1" hangingPunct="1"/>
            <a:r>
              <a:rPr lang="nl-NL" sz="3600" b="1" dirty="0" smtClean="0">
                <a:solidFill>
                  <a:srgbClr val="005293"/>
                </a:solidFill>
              </a:rPr>
              <a:t>Hoe verder?</a:t>
            </a:r>
            <a:endParaRPr lang="nl-NL" sz="3600" b="1" dirty="0">
              <a:solidFill>
                <a:srgbClr val="005293"/>
              </a:solidFill>
            </a:endParaRPr>
          </a:p>
        </p:txBody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7704" y="1484784"/>
            <a:ext cx="7236296" cy="537321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nl-NL" sz="2400" dirty="0" smtClean="0">
                <a:solidFill>
                  <a:srgbClr val="7AB800"/>
                </a:solidFill>
                <a:cs typeface="Arial" charset="0"/>
              </a:rPr>
              <a:t>Volgende week in je mailbox follow-up nieuwsbrief Leren en Werken met kennisweetjes, linkjes en aanvullende informatie over: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sz="2000" dirty="0" smtClean="0">
              <a:solidFill>
                <a:srgbClr val="7AB800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sz="2400" dirty="0">
                <a:solidFill>
                  <a:srgbClr val="005293"/>
                </a:solidFill>
                <a:cs typeface="Arial" charset="0"/>
              </a:rPr>
              <a:t>Scholingsbudget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sz="2400" dirty="0">
                <a:solidFill>
                  <a:srgbClr val="005293"/>
                </a:solidFill>
                <a:cs typeface="Arial" charset="0"/>
              </a:rPr>
              <a:t>Pilot Praktijkleren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sz="2400" dirty="0">
                <a:solidFill>
                  <a:srgbClr val="005293"/>
                </a:solidFill>
                <a:cs typeface="Arial" charset="0"/>
              </a:rPr>
              <a:t>HARRIE®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r>
              <a:rPr lang="nl-NL" sz="2400" dirty="0">
                <a:solidFill>
                  <a:srgbClr val="005293"/>
                </a:solidFill>
                <a:cs typeface="Arial" charset="0"/>
              </a:rPr>
              <a:t>Basisvaardigheden (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taal, rekenen en </a:t>
            </a:r>
            <a:r>
              <a:rPr lang="nl-NL" sz="2400" dirty="0" err="1" smtClean="0">
                <a:solidFill>
                  <a:srgbClr val="005293"/>
                </a:solidFill>
                <a:cs typeface="Arial" charset="0"/>
              </a:rPr>
              <a:t>digivaardigheden</a:t>
            </a:r>
            <a:r>
              <a:rPr lang="nl-NL" sz="2400" dirty="0" smtClean="0">
                <a:solidFill>
                  <a:srgbClr val="005293"/>
                </a:solidFill>
                <a:cs typeface="Arial" charset="0"/>
              </a:rPr>
              <a:t>)</a:t>
            </a:r>
            <a:endParaRPr lang="nl-NL" sz="2400" dirty="0">
              <a:solidFill>
                <a:srgbClr val="005293"/>
              </a:solidFill>
              <a:cs typeface="Arial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rabicPeriod"/>
            </a:pPr>
            <a:endParaRPr lang="nl-NL" sz="2000" dirty="0">
              <a:solidFill>
                <a:srgbClr val="005293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sz="2000" dirty="0" smtClean="0">
              <a:solidFill>
                <a:srgbClr val="7AB800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sz="2000" dirty="0">
              <a:solidFill>
                <a:srgbClr val="7AB800"/>
              </a:solidFill>
              <a:cs typeface="Arial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endParaRPr lang="nl-NL" sz="2000" dirty="0" smtClean="0">
              <a:solidFill>
                <a:srgbClr val="7AB800"/>
              </a:solidFill>
              <a:cs typeface="Arial" charset="0"/>
            </a:endParaRPr>
          </a:p>
        </p:txBody>
      </p:sp>
      <p:pic>
        <p:nvPicPr>
          <p:cNvPr id="8" name="Tijdelijke aanduiding voor inhoud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88640"/>
            <a:ext cx="1455738" cy="645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683700"/>
            <a:ext cx="198884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826825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396</Words>
  <Application>Microsoft Office PowerPoint</Application>
  <PresentationFormat>Diavoorstelling (4:3)</PresentationFormat>
  <Paragraphs>68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1" baseType="lpstr">
      <vt:lpstr>Arial</vt:lpstr>
      <vt:lpstr>Standaardontwerp</vt:lpstr>
      <vt:lpstr>PowerPoint-presentatie</vt:lpstr>
      <vt:lpstr>Programma</vt:lpstr>
      <vt:lpstr>Welke onderwerpen</vt:lpstr>
      <vt:lpstr>Pilot Praktijkleren FactorWerk</vt:lpstr>
      <vt:lpstr>Scholingsbudget</vt:lpstr>
      <vt:lpstr>Job-coaching</vt:lpstr>
      <vt:lpstr>Job-coaching/ HARRIE TRAINING</vt:lpstr>
      <vt:lpstr>Basisvaardigheden; taal, rekenen en digitale vaardigheden</vt:lpstr>
      <vt:lpstr>Hoe verder?</vt:lpstr>
    </vt:vector>
  </TitlesOfParts>
  <Company>Ministerie van SZW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mwissink;Schulpen, Maxime (M.A.J.A.)</dc:creator>
  <cp:lastModifiedBy>Haske van Aken</cp:lastModifiedBy>
  <cp:revision>257</cp:revision>
  <cp:lastPrinted>2017-06-20T12:19:57Z</cp:lastPrinted>
  <dcterms:created xsi:type="dcterms:W3CDTF">2008-10-06T08:35:36Z</dcterms:created>
  <dcterms:modified xsi:type="dcterms:W3CDTF">2019-07-02T09:14:53Z</dcterms:modified>
</cp:coreProperties>
</file>